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9" r:id="rId3"/>
    <p:sldId id="257" r:id="rId4"/>
    <p:sldId id="258" r:id="rId5"/>
    <p:sldId id="277" r:id="rId6"/>
    <p:sldId id="278" r:id="rId7"/>
    <p:sldId id="259" r:id="rId8"/>
    <p:sldId id="265" r:id="rId9"/>
    <p:sldId id="274" r:id="rId10"/>
    <p:sldId id="275" r:id="rId11"/>
    <p:sldId id="271" r:id="rId12"/>
    <p:sldId id="262" r:id="rId13"/>
    <p:sldId id="264" r:id="rId14"/>
    <p:sldId id="272" r:id="rId15"/>
    <p:sldId id="273" r:id="rId16"/>
    <p:sldId id="276" r:id="rId17"/>
    <p:sldId id="263" r:id="rId18"/>
    <p:sldId id="279" r:id="rId19"/>
    <p:sldId id="281" r:id="rId20"/>
    <p:sldId id="261" r:id="rId21"/>
    <p:sldId id="260" r:id="rId22"/>
    <p:sldId id="266" r:id="rId23"/>
    <p:sldId id="270" r:id="rId24"/>
    <p:sldId id="283" r:id="rId25"/>
    <p:sldId id="267" r:id="rId26"/>
    <p:sldId id="268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CA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966A8D3-5DCC-4976-8D42-7924C3912D77}" type="datetimeFigureOut">
              <a:rPr lang="fr-CA" smtClean="0"/>
              <a:t>2015-04-27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CA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B46BC01-C8D7-4242-BEEF-E1DEA72675DA}" type="slidenum">
              <a:rPr lang="fr-CA" smtClean="0"/>
              <a:t>‹#›</a:t>
            </a:fld>
            <a:endParaRPr lang="fr-CA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30480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by</a:t>
            </a:r>
          </a:p>
          <a:p>
            <a:endParaRPr lang="en-US" dirty="0"/>
          </a:p>
          <a:p>
            <a:r>
              <a:rPr lang="en-US" dirty="0" smtClean="0"/>
              <a:t>Michael Judge</a:t>
            </a:r>
            <a:endParaRPr lang="fr-C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8077200" cy="1752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EDUC-2092 </a:t>
            </a:r>
            <a:br>
              <a:rPr lang="en-US" dirty="0" smtClean="0"/>
            </a:br>
            <a:r>
              <a:rPr lang="en-US" dirty="0" smtClean="0"/>
              <a:t>Inquiry Based Learning Assignment:</a:t>
            </a:r>
            <a:br>
              <a:rPr lang="en-US" dirty="0" smtClean="0"/>
            </a:br>
            <a:r>
              <a:rPr lang="en-US" dirty="0" smtClean="0"/>
              <a:t>Pysanka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90356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73382"/>
            <a:ext cx="4114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045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practice …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Designs are hand drawn with melted </a:t>
            </a:r>
            <a:r>
              <a:rPr lang="en-US" dirty="0" smtClean="0"/>
              <a:t>beeswax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6162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pic>
        <p:nvPicPr>
          <p:cNvPr id="3074" name="Picture 2" descr="C:\Users\mjudge\Desktop\New folder\DSCF1856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6" t="11337" r="36046" b="8665"/>
          <a:stretch/>
        </p:blipFill>
        <p:spPr bwMode="auto">
          <a:xfrm>
            <a:off x="1447800" y="1524000"/>
            <a:ext cx="2133600" cy="502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22735" y="2286000"/>
            <a:ext cx="246093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dirty="0" err="1" smtClean="0"/>
              <a:t>kystka</a:t>
            </a:r>
            <a:r>
              <a:rPr lang="en-US" sz="2400" dirty="0" smtClean="0"/>
              <a:t>:</a:t>
            </a:r>
          </a:p>
          <a:p>
            <a:endParaRPr lang="en-US" sz="2400" dirty="0"/>
          </a:p>
          <a:p>
            <a:r>
              <a:rPr lang="en-US" sz="2400" dirty="0" smtClean="0"/>
              <a:t>A copper cone</a:t>
            </a:r>
          </a:p>
          <a:p>
            <a:r>
              <a:rPr lang="en-US" sz="2400" dirty="0" smtClean="0"/>
              <a:t>is filled with wax</a:t>
            </a:r>
          </a:p>
          <a:p>
            <a:r>
              <a:rPr lang="en-US" sz="2400" dirty="0" smtClean="0"/>
              <a:t>and held in a </a:t>
            </a:r>
          </a:p>
          <a:p>
            <a:r>
              <a:rPr lang="en-US" sz="2400" dirty="0" smtClean="0"/>
              <a:t>candle flame</a:t>
            </a:r>
          </a:p>
          <a:p>
            <a:endParaRPr lang="en-US" sz="2400" dirty="0"/>
          </a:p>
          <a:p>
            <a:r>
              <a:rPr lang="en-US" sz="2400" dirty="0" smtClean="0"/>
              <a:t>This serves as </a:t>
            </a:r>
          </a:p>
          <a:p>
            <a:r>
              <a:rPr lang="en-US" sz="2400" dirty="0" smtClean="0"/>
              <a:t>your “pen”</a:t>
            </a:r>
            <a:endParaRPr lang="fr-CA" sz="2400" dirty="0"/>
          </a:p>
        </p:txBody>
      </p:sp>
      <p:sp>
        <p:nvSpPr>
          <p:cNvPr id="3" name="Oval 2"/>
          <p:cNvSpPr/>
          <p:nvPr/>
        </p:nvSpPr>
        <p:spPr>
          <a:xfrm>
            <a:off x="1600200" y="1600200"/>
            <a:ext cx="1600200" cy="1371600"/>
          </a:xfrm>
          <a:prstGeom prst="ellipse">
            <a:avLst/>
          </a:prstGeom>
          <a:noFill/>
          <a:ln w="254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81765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pic>
        <p:nvPicPr>
          <p:cNvPr id="4098" name="Picture 2" descr="C:\Users\mjudge\Desktop\New folder\DSCF1854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3" t="13001" r="21000" b="10996"/>
          <a:stretch/>
        </p:blipFill>
        <p:spPr bwMode="auto">
          <a:xfrm>
            <a:off x="1447800" y="1905000"/>
            <a:ext cx="274320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85153" y="2853898"/>
            <a:ext cx="214994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block of wax</a:t>
            </a:r>
          </a:p>
          <a:p>
            <a:endParaRPr lang="en-US" sz="2400" dirty="0"/>
          </a:p>
          <a:p>
            <a:r>
              <a:rPr lang="en-US" sz="2400" dirty="0" smtClean="0"/>
              <a:t>Note the black</a:t>
            </a:r>
          </a:p>
          <a:p>
            <a:r>
              <a:rPr lang="en-US" sz="2400" dirty="0" smtClean="0"/>
              <a:t>soot smudges</a:t>
            </a:r>
          </a:p>
          <a:p>
            <a:r>
              <a:rPr lang="en-US" sz="2400" dirty="0" smtClean="0"/>
              <a:t>from use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7389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56197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81800" y="3124200"/>
            <a:ext cx="14125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Applying</a:t>
            </a:r>
          </a:p>
          <a:p>
            <a:r>
              <a:rPr lang="en-US" sz="2400" dirty="0" smtClean="0"/>
              <a:t>the wax</a:t>
            </a:r>
          </a:p>
        </p:txBody>
      </p:sp>
    </p:spTree>
    <p:extLst>
      <p:ext uri="{BB962C8B-B14F-4D97-AF65-F5344CB8AC3E}">
        <p14:creationId xmlns:p14="http://schemas.microsoft.com/office/powerpoint/2010/main" val="3341185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Training was very minimal</a:t>
            </a:r>
          </a:p>
          <a:p>
            <a:r>
              <a:rPr lang="en-US" dirty="0" smtClean="0"/>
              <a:t>The techniques are actually quite simple</a:t>
            </a:r>
          </a:p>
          <a:p>
            <a:r>
              <a:rPr lang="en-US" dirty="0" smtClean="0"/>
              <a:t>Best training is to simply try to make eggs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4038600"/>
            <a:ext cx="17907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053114"/>
            <a:ext cx="28194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7896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The eggs are dipped in a series of </a:t>
            </a:r>
            <a:r>
              <a:rPr lang="en-US" dirty="0" smtClean="0"/>
              <a:t>dyes</a:t>
            </a:r>
          </a:p>
          <a:p>
            <a:endParaRPr lang="en-US" dirty="0" smtClean="0"/>
          </a:p>
          <a:p>
            <a:r>
              <a:rPr lang="en-US" dirty="0" smtClean="0"/>
              <a:t>The wax seals the colour beneath </a:t>
            </a:r>
            <a:r>
              <a:rPr lang="en-US" dirty="0" smtClean="0"/>
              <a:t>it</a:t>
            </a:r>
          </a:p>
          <a:p>
            <a:endParaRPr lang="en-US" dirty="0" smtClean="0"/>
          </a:p>
          <a:p>
            <a:r>
              <a:rPr lang="en-US" dirty="0" smtClean="0"/>
              <a:t>The wax is eventually removed to show all the colours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72018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pic>
        <p:nvPicPr>
          <p:cNvPr id="5122" name="Picture 2" descr="C:\Users\mjudge\Desktop\New folder\DSCF18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81800" y="2438400"/>
            <a:ext cx="178606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 egg with</a:t>
            </a:r>
          </a:p>
          <a:p>
            <a:r>
              <a:rPr lang="en-US" sz="2400" dirty="0" smtClean="0"/>
              <a:t>some wax</a:t>
            </a:r>
          </a:p>
          <a:p>
            <a:r>
              <a:rPr lang="en-US" sz="2400" dirty="0" smtClean="0"/>
              <a:t>designs: </a:t>
            </a:r>
          </a:p>
          <a:p>
            <a:r>
              <a:rPr lang="en-US" sz="2400" dirty="0" smtClean="0"/>
              <a:t>ready for </a:t>
            </a:r>
          </a:p>
          <a:p>
            <a:r>
              <a:rPr lang="en-US" sz="2400" dirty="0" smtClean="0"/>
              <a:t>the first dye</a:t>
            </a:r>
          </a:p>
        </p:txBody>
      </p:sp>
    </p:spTree>
    <p:extLst>
      <p:ext uri="{BB962C8B-B14F-4D97-AF65-F5344CB8AC3E}">
        <p14:creationId xmlns:p14="http://schemas.microsoft.com/office/powerpoint/2010/main" val="2096344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744" y="1527175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348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744" y="1527175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848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Disclaimer: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My apologies for some of the poor photography herein</a:t>
            </a:r>
            <a:r>
              <a:rPr lang="en-US" dirty="0" smtClean="0"/>
              <a:t>!</a:t>
            </a:r>
          </a:p>
          <a:p>
            <a:endParaRPr lang="en-US" dirty="0"/>
          </a:p>
          <a:p>
            <a:r>
              <a:rPr lang="en-US" dirty="0" smtClean="0"/>
              <a:t>Since some of my photos didn’t turn out, some images are taken from internet sources.</a:t>
            </a:r>
            <a:endParaRPr lang="en-US" dirty="0" smtClean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13102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pic>
        <p:nvPicPr>
          <p:cNvPr id="2050" name="Picture 2" descr="C:\Users\mjudge\Desktop\New folder\DSCF1858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5" t="17666" r="25503" b="28332"/>
          <a:stretch/>
        </p:blipFill>
        <p:spPr bwMode="auto">
          <a:xfrm>
            <a:off x="533400" y="1981200"/>
            <a:ext cx="419946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86400" y="1752600"/>
            <a:ext cx="261321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My first egg:</a:t>
            </a:r>
          </a:p>
          <a:p>
            <a:r>
              <a:rPr lang="en-US" sz="2400" dirty="0" smtClean="0"/>
              <a:t>not all that good!</a:t>
            </a:r>
          </a:p>
          <a:p>
            <a:endParaRPr lang="en-US" sz="2400" dirty="0"/>
          </a:p>
          <a:p>
            <a:r>
              <a:rPr lang="en-US" sz="2400" dirty="0" smtClean="0"/>
              <a:t>(Straight lines are</a:t>
            </a:r>
          </a:p>
          <a:p>
            <a:r>
              <a:rPr lang="en-US" sz="2400" dirty="0" smtClean="0"/>
              <a:t>difficult on </a:t>
            </a:r>
          </a:p>
          <a:p>
            <a:r>
              <a:rPr lang="en-US" sz="2400" dirty="0" smtClean="0"/>
              <a:t>an egg.)</a:t>
            </a:r>
          </a:p>
          <a:p>
            <a:endParaRPr lang="en-US" sz="2400" dirty="0"/>
          </a:p>
          <a:p>
            <a:r>
              <a:rPr lang="en-US" sz="2400" dirty="0" smtClean="0"/>
              <a:t>Four colours: </a:t>
            </a:r>
          </a:p>
          <a:p>
            <a:r>
              <a:rPr lang="en-US" sz="2400" dirty="0" smtClean="0"/>
              <a:t>Yellow</a:t>
            </a:r>
          </a:p>
          <a:p>
            <a:r>
              <a:rPr lang="en-US" sz="2400" dirty="0" smtClean="0"/>
              <a:t>Orange</a:t>
            </a:r>
          </a:p>
          <a:p>
            <a:r>
              <a:rPr lang="en-US" sz="2400" dirty="0" smtClean="0"/>
              <a:t>Red </a:t>
            </a:r>
          </a:p>
          <a:p>
            <a:r>
              <a:rPr lang="en-US" sz="2400" dirty="0" smtClean="0"/>
              <a:t>Black</a:t>
            </a:r>
            <a:endParaRPr lang="fr-CA" sz="2400" dirty="0"/>
          </a:p>
        </p:txBody>
      </p:sp>
    </p:spTree>
    <p:extLst>
      <p:ext uri="{BB962C8B-B14F-4D97-AF65-F5344CB8AC3E}">
        <p14:creationId xmlns:p14="http://schemas.microsoft.com/office/powerpoint/2010/main" val="1709796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pic>
        <p:nvPicPr>
          <p:cNvPr id="1026" name="Picture 2" descr="C:\Users\mjudge\Desktop\New folder\DSCF185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53199" y="2971800"/>
            <a:ext cx="2305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My daughter is </a:t>
            </a:r>
          </a:p>
          <a:p>
            <a:r>
              <a:rPr lang="en-US" sz="2400" dirty="0" smtClean="0"/>
              <a:t>a natural. </a:t>
            </a:r>
          </a:p>
          <a:p>
            <a:r>
              <a:rPr lang="en-US" sz="2400" dirty="0" smtClean="0"/>
              <a:t>This is her first </a:t>
            </a:r>
          </a:p>
          <a:p>
            <a:r>
              <a:rPr lang="en-US" sz="2400" dirty="0" smtClean="0"/>
              <a:t>egg!</a:t>
            </a:r>
            <a:endParaRPr lang="fr-CA" sz="2400" dirty="0"/>
          </a:p>
        </p:txBody>
      </p:sp>
    </p:spTree>
    <p:extLst>
      <p:ext uri="{BB962C8B-B14F-4D97-AF65-F5344CB8AC3E}">
        <p14:creationId xmlns:p14="http://schemas.microsoft.com/office/powerpoint/2010/main" val="2610478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What did I learn? </a:t>
            </a:r>
          </a:p>
          <a:p>
            <a:endParaRPr lang="en-US" dirty="0" smtClean="0"/>
          </a:p>
          <a:p>
            <a:r>
              <a:rPr lang="en-US" dirty="0" smtClean="0"/>
              <a:t>Some interesting history …</a:t>
            </a:r>
          </a:p>
          <a:p>
            <a:endParaRPr lang="en-US" dirty="0"/>
          </a:p>
          <a:p>
            <a:r>
              <a:rPr lang="en-US" dirty="0" smtClean="0"/>
              <a:t>Easter eggs have a long, complex background</a:t>
            </a:r>
          </a:p>
          <a:p>
            <a:endParaRPr lang="en-US" dirty="0"/>
          </a:p>
          <a:p>
            <a:r>
              <a:rPr lang="en-US" dirty="0" smtClean="0"/>
              <a:t>The designs are not random, but use specific patterns, images and colours to convey meanings</a:t>
            </a:r>
          </a:p>
          <a:p>
            <a:endParaRPr lang="en-US" dirty="0"/>
          </a:p>
          <a:p>
            <a:r>
              <a:rPr lang="en-US" dirty="0" smtClean="0"/>
              <a:t>It’s much harder than it looks!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29437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Challenges …</a:t>
            </a:r>
          </a:p>
          <a:p>
            <a:endParaRPr lang="en-US" dirty="0" smtClean="0"/>
          </a:p>
          <a:p>
            <a:r>
              <a:rPr lang="en-US" dirty="0" smtClean="0"/>
              <a:t>Drawing on a round egg</a:t>
            </a:r>
          </a:p>
          <a:p>
            <a:endParaRPr lang="en-US" dirty="0"/>
          </a:p>
          <a:p>
            <a:r>
              <a:rPr lang="en-US" dirty="0" smtClean="0"/>
              <a:t>Letting the hot wax flow properly: no “blobs”</a:t>
            </a:r>
          </a:p>
          <a:p>
            <a:endParaRPr lang="en-US" dirty="0"/>
          </a:p>
          <a:p>
            <a:r>
              <a:rPr lang="en-US" dirty="0" smtClean="0"/>
              <a:t>Removing the wax by melting it in a flame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This is where I dropped the egg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Too much flame blackens the egg and ruins it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86694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402" y="1828800"/>
            <a:ext cx="549592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1309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645" y="2286000"/>
            <a:ext cx="6521622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76400" y="1551709"/>
            <a:ext cx="5827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Our future family goal: From this 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602216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Pysanka</a:t>
            </a:r>
            <a:endParaRPr lang="fr-C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271" y="2116493"/>
            <a:ext cx="5638800" cy="422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733800" y="1593273"/>
            <a:ext cx="1399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To this!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99678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it?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pysanka</a:t>
            </a:r>
            <a:r>
              <a:rPr lang="en-US" dirty="0" smtClean="0"/>
              <a:t> is a traditional Ukrainian Easter egg</a:t>
            </a:r>
          </a:p>
          <a:p>
            <a:r>
              <a:rPr lang="en-US" dirty="0" smtClean="0"/>
              <a:t>From the verb “to write”</a:t>
            </a:r>
          </a:p>
          <a:p>
            <a:endParaRPr lang="fr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2" y="3505200"/>
            <a:ext cx="181927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6332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Why did I want to learn this? 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It seemed like a fun family activity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</a:rPr>
              <a:t>Oseredok</a:t>
            </a:r>
            <a:r>
              <a:rPr lang="en-US" sz="2400" dirty="0" smtClean="0">
                <a:solidFill>
                  <a:schemeClr val="tx1"/>
                </a:solidFill>
              </a:rPr>
              <a:t> cultural center offered </a:t>
            </a:r>
            <a:r>
              <a:rPr lang="en-US" sz="2400" dirty="0" smtClean="0">
                <a:solidFill>
                  <a:schemeClr val="tx1"/>
                </a:solidFill>
              </a:rPr>
              <a:t>classes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We have always decorated eggs but just the easy way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 smtClean="0"/>
          </a:p>
          <a:p>
            <a:endParaRPr lang="fr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352800"/>
            <a:ext cx="3733800" cy="324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979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Why else?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Some parallels with chemistry (my field) ….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26173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Combination of theory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and practice:</a:t>
            </a:r>
            <a:r>
              <a:rPr lang="en-US" sz="2400" dirty="0" smtClean="0"/>
              <a:t>	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94" b="25765"/>
          <a:stretch/>
        </p:blipFill>
        <p:spPr bwMode="auto">
          <a:xfrm>
            <a:off x="2438400" y="2133600"/>
            <a:ext cx="5063836" cy="1946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19600"/>
            <a:ext cx="3041623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853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My </a:t>
            </a:r>
            <a:r>
              <a:rPr lang="en-US" dirty="0" smtClean="0"/>
              <a:t>learning journey …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828800"/>
            <a:ext cx="3147934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3270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training …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3 hours at </a:t>
            </a:r>
            <a:r>
              <a:rPr lang="en-US" dirty="0" err="1" smtClean="0"/>
              <a:t>Oseredo</a:t>
            </a:r>
            <a:r>
              <a:rPr lang="fr-CA" dirty="0" smtClean="0"/>
              <a:t>k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 short video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Instruction by staff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Printed handout of common patterns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Individual practice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Made one egg and broke one!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3 hour practice session </a:t>
            </a:r>
            <a:r>
              <a:rPr lang="en-US" dirty="0"/>
              <a:t>at </a:t>
            </a:r>
            <a:r>
              <a:rPr lang="en-US" dirty="0" smtClean="0"/>
              <a:t>home with my kids</a:t>
            </a:r>
            <a:endParaRPr lang="fr-CA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160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Pysanka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theory …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Pysanka </a:t>
            </a:r>
            <a:r>
              <a:rPr lang="en-US" dirty="0" smtClean="0"/>
              <a:t>predate Christianity in the </a:t>
            </a:r>
            <a:r>
              <a:rPr lang="en-US" dirty="0" smtClean="0"/>
              <a:t>Ukraine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images </a:t>
            </a:r>
            <a:r>
              <a:rPr lang="en-US" dirty="0" smtClean="0"/>
              <a:t>are not random pretty patterns</a:t>
            </a:r>
          </a:p>
          <a:p>
            <a:r>
              <a:rPr lang="en-US" dirty="0" smtClean="0"/>
              <a:t>They </a:t>
            </a:r>
            <a:r>
              <a:rPr lang="en-US" dirty="0" smtClean="0"/>
              <a:t>originally </a:t>
            </a:r>
            <a:r>
              <a:rPr lang="en-US" dirty="0" smtClean="0"/>
              <a:t>represented various pagan concepts, such as animals for </a:t>
            </a:r>
            <a:r>
              <a:rPr lang="en-US" dirty="0" smtClean="0"/>
              <a:t>prosperity</a:t>
            </a:r>
          </a:p>
          <a:p>
            <a:r>
              <a:rPr lang="en-US" dirty="0" smtClean="0"/>
              <a:t>Once thought to have magical powers</a:t>
            </a:r>
            <a:endParaRPr lang="fr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51054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1054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9076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93</TotalTime>
  <Words>436</Words>
  <Application>Microsoft Office PowerPoint</Application>
  <PresentationFormat>On-screen Show (4:3)</PresentationFormat>
  <Paragraphs>151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Civic</vt:lpstr>
      <vt:lpstr>EDUC-2092  Inquiry Based Learning Assignment: 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  <vt:lpstr>Pysanka</vt:lpstr>
    </vt:vector>
  </TitlesOfParts>
  <Company>Red River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EDUC-2092  Inquiry Based Learning Assignment: Pysanka</dc:title>
  <dc:creator>Michael Judge</dc:creator>
  <cp:lastModifiedBy>Michael Judge</cp:lastModifiedBy>
  <cp:revision>15</cp:revision>
  <dcterms:created xsi:type="dcterms:W3CDTF">2015-04-20T03:30:56Z</dcterms:created>
  <dcterms:modified xsi:type="dcterms:W3CDTF">2015-04-27T18:00:00Z</dcterms:modified>
</cp:coreProperties>
</file>